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35" r:id="rId3"/>
    <p:sldId id="257" r:id="rId4"/>
    <p:sldId id="265" r:id="rId5"/>
    <p:sldId id="316" r:id="rId6"/>
    <p:sldId id="291" r:id="rId7"/>
    <p:sldId id="305" r:id="rId8"/>
    <p:sldId id="311" r:id="rId9"/>
    <p:sldId id="314" r:id="rId10"/>
    <p:sldId id="300" r:id="rId11"/>
    <p:sldId id="303" r:id="rId12"/>
    <p:sldId id="283" r:id="rId13"/>
  </p:sldIdLst>
  <p:sldSz cx="9144000" cy="6858000" type="screen4x3"/>
  <p:notesSz cx="6797675" cy="9928225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>
        <p:scale>
          <a:sx n="80" d="100"/>
          <a:sy n="80" d="100"/>
        </p:scale>
        <p:origin x="-864" y="-5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69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266D8-C4BF-4DAE-86C8-9DD8694001C5}" type="datetimeFigureOut">
              <a:rPr lang="es-ES" smtClean="0"/>
              <a:t>12/09/2018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B5992-E709-4369-AA3F-E10D5EC1C8B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99377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B5992-E709-4369-AA3F-E10D5EC1C8BE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9847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B5992-E709-4369-AA3F-E10D5EC1C8BE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58999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B5992-E709-4369-AA3F-E10D5EC1C8BE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396547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B5992-E709-4369-AA3F-E10D5EC1C8BE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175017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B5992-E709-4369-AA3F-E10D5EC1C8BE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86245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B5992-E709-4369-AA3F-E10D5EC1C8B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7392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B5992-E709-4369-AA3F-E10D5EC1C8B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87990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B5992-E709-4369-AA3F-E10D5EC1C8BE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33690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B5992-E709-4369-AA3F-E10D5EC1C8BE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4482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B5992-E709-4369-AA3F-E10D5EC1C8BE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05337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BB5992-E709-4369-AA3F-E10D5EC1C8BE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9116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85FC-C800-4C03-BC70-6078F845AB50}" type="datetimeFigureOut">
              <a:rPr lang="es-ES" smtClean="0"/>
              <a:t>12/09/2018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5D3B-073E-462B-BD4F-1D5995751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07129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85FC-C800-4C03-BC70-6078F845AB50}" type="datetimeFigureOut">
              <a:rPr lang="es-ES" smtClean="0"/>
              <a:t>12/09/2018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5D3B-073E-462B-BD4F-1D5995751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4743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85FC-C800-4C03-BC70-6078F845AB50}" type="datetimeFigureOut">
              <a:rPr lang="es-ES" smtClean="0"/>
              <a:t>12/09/2018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5D3B-073E-462B-BD4F-1D5995751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99004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85FC-C800-4C03-BC70-6078F845AB50}" type="datetimeFigureOut">
              <a:rPr lang="es-ES" smtClean="0"/>
              <a:t>12/09/2018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5D3B-073E-462B-BD4F-1D5995751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0762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85FC-C800-4C03-BC70-6078F845AB50}" type="datetimeFigureOut">
              <a:rPr lang="es-ES" smtClean="0"/>
              <a:t>12/09/2018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5D3B-073E-462B-BD4F-1D5995751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1063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85FC-C800-4C03-BC70-6078F845AB50}" type="datetimeFigureOut">
              <a:rPr lang="es-ES" smtClean="0"/>
              <a:t>12/09/2018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5D3B-073E-462B-BD4F-1D5995751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374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85FC-C800-4C03-BC70-6078F845AB50}" type="datetimeFigureOut">
              <a:rPr lang="es-ES" smtClean="0"/>
              <a:t>12/09/2018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5D3B-073E-462B-BD4F-1D5995751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9564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85FC-C800-4C03-BC70-6078F845AB50}" type="datetimeFigureOut">
              <a:rPr lang="es-ES" smtClean="0"/>
              <a:t>12/09/2018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5D3B-073E-462B-BD4F-1D5995751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737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85FC-C800-4C03-BC70-6078F845AB50}" type="datetimeFigureOut">
              <a:rPr lang="es-ES" smtClean="0"/>
              <a:t>12/09/2018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5D3B-073E-462B-BD4F-1D5995751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6111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85FC-C800-4C03-BC70-6078F845AB50}" type="datetimeFigureOut">
              <a:rPr lang="es-ES" smtClean="0"/>
              <a:t>12/09/2018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5D3B-073E-462B-BD4F-1D5995751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2569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A85FC-C800-4C03-BC70-6078F845AB50}" type="datetimeFigureOut">
              <a:rPr lang="es-ES" smtClean="0"/>
              <a:t>12/09/2018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D5D3B-073E-462B-BD4F-1D5995751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830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EA85FC-C800-4C03-BC70-6078F845AB50}" type="datetimeFigureOut">
              <a:rPr lang="es-ES" smtClean="0"/>
              <a:t>12/09/2018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D5D3B-073E-462B-BD4F-1D59957515A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1812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13" Type="http://schemas.openxmlformats.org/officeDocument/2006/relationships/oleObject" Target="../embeddings/Microsoft_Word_97_-_2003_Document4.doc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Microsoft_Word_97_-_2003_Document1.doc"/><Relationship Id="rId12" Type="http://schemas.openxmlformats.org/officeDocument/2006/relationships/image" Target="../media/image5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7.w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png"/><Relationship Id="rId11" Type="http://schemas.openxmlformats.org/officeDocument/2006/relationships/oleObject" Target="../embeddings/Microsoft_Word_97_-_2003_Document3.doc"/><Relationship Id="rId5" Type="http://schemas.openxmlformats.org/officeDocument/2006/relationships/image" Target="../media/image2.jpeg"/><Relationship Id="rId15" Type="http://schemas.openxmlformats.org/officeDocument/2006/relationships/oleObject" Target="../embeddings/Microsoft_Excel_97-2003_Worksheet5.xls"/><Relationship Id="rId10" Type="http://schemas.openxmlformats.org/officeDocument/2006/relationships/image" Target="../media/image4.wmf"/><Relationship Id="rId4" Type="http://schemas.openxmlformats.org/officeDocument/2006/relationships/image" Target="../media/image1.jpeg"/><Relationship Id="rId9" Type="http://schemas.openxmlformats.org/officeDocument/2006/relationships/oleObject" Target="../embeddings/Microsoft_Word_97_-_2003_Document2.doc"/><Relationship Id="rId14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lankidetza.euskadi.eus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>
            <a:normAutofit/>
          </a:bodyPr>
          <a:lstStyle/>
          <a:p>
            <a:r>
              <a:rPr lang="es-E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CONVOCATORIA GBA 2018</a:t>
            </a:r>
            <a:br>
              <a:rPr lang="es-ES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2018ko GBA DEIALDIA</a:t>
            </a:r>
            <a:endParaRPr lang="es-ES" b="1" i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899592" y="3497263"/>
            <a:ext cx="7448872" cy="2952328"/>
          </a:xfrm>
        </p:spPr>
        <p:txBody>
          <a:bodyPr>
            <a:normAutofit lnSpcReduction="10000"/>
          </a:bodyPr>
          <a:lstStyle/>
          <a:p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dirty="0" smtClean="0">
                <a:latin typeface="Arial" panose="020B0604020202020204" pitchFamily="34" charset="0"/>
                <a:cs typeface="Arial" panose="020B0604020202020204" pitchFamily="34" charset="0"/>
              </a:rPr>
              <a:t>PRESENTACIÓN </a:t>
            </a:r>
          </a:p>
          <a:p>
            <a:r>
              <a:rPr lang="es-ES" i="1" dirty="0" smtClean="0">
                <a:latin typeface="Arial" panose="020B0604020202020204" pitchFamily="34" charset="0"/>
                <a:cs typeface="Arial" panose="020B0604020202020204" pitchFamily="34" charset="0"/>
              </a:rPr>
              <a:t>AURKEZPENA</a:t>
            </a:r>
          </a:p>
          <a:p>
            <a:endParaRPr lang="es-ES" sz="2700" i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endParaRPr lang="es-ES" sz="27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/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Vitoria-Gasteiz, 2018ko </a:t>
            </a:r>
            <a:r>
              <a:rPr lang="es-ES" sz="2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irailaren</a:t>
            </a:r>
            <a:r>
              <a:rPr lang="es-ES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 6ean</a:t>
            </a:r>
            <a:endParaRPr lang="es-E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 Gobierno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78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0" y="3497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5759450" algn="r"/>
                <a:tab pos="6300788" algn="r"/>
              </a:tabLst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30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Laguntzeko dokumentuak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5141168"/>
          </a:xfrm>
        </p:spPr>
        <p:txBody>
          <a:bodyPr>
            <a:normAutofit/>
          </a:bodyPr>
          <a:lstStyle/>
          <a:p>
            <a:r>
              <a:rPr lang="eu-ES" dirty="0">
                <a:latin typeface="Arial" panose="020B0604020202020204" pitchFamily="34" charset="0"/>
                <a:cs typeface="Arial" panose="020B0604020202020204" pitchFamily="34" charset="0"/>
              </a:rPr>
              <a:t>Izapidetze elektronikorako eskuliburuak</a:t>
            </a:r>
          </a:p>
          <a:p>
            <a:r>
              <a:rPr lang="eu-ES" dirty="0">
                <a:latin typeface="Arial" panose="020B0604020202020204" pitchFamily="34" charset="0"/>
                <a:cs typeface="Arial" panose="020B0604020202020204" pitchFamily="34" charset="0"/>
              </a:rPr>
              <a:t>Eranskinen zerrenda</a:t>
            </a:r>
          </a:p>
          <a:p>
            <a:pPr marL="0" indent="0">
              <a:buNone/>
            </a:pPr>
            <a:endParaRPr lang="es-E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u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Fitxategi bakoitza: </a:t>
            </a:r>
            <a:r>
              <a:rPr lang="eu-ES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Gehienez ere 25 MG</a:t>
            </a:r>
            <a:r>
              <a:rPr lang="eu-ES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/ZIP formatuan</a:t>
            </a:r>
            <a:endParaRPr lang="eu-E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 smtClean="0"/>
          </a:p>
          <a:p>
            <a:endParaRPr lang="es-ES" dirty="0" smtClean="0"/>
          </a:p>
          <a:p>
            <a:endParaRPr lang="es-ES" sz="2800" dirty="0"/>
          </a:p>
          <a:p>
            <a:pPr marL="0" indent="0">
              <a:buNone/>
            </a:pP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 Gobierno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123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Ohiko</a:t>
            </a: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Erroreak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/>
          <a:p>
            <a:pPr lvl="1" algn="just">
              <a:buFont typeface="Wingdings" panose="05000000000000000000" pitchFamily="2" charset="2"/>
              <a:buChar char="ü"/>
            </a:pP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u-ES" sz="2400" dirty="0">
                <a:latin typeface="Arial" panose="020B0604020202020204" pitchFamily="34" charset="0"/>
                <a:cs typeface="Arial" panose="020B0604020202020204" pitchFamily="34" charset="0"/>
              </a:rPr>
              <a:t>Informazioa </a:t>
            </a:r>
            <a:r>
              <a:rPr lang="eu-ES" sz="2400" dirty="0" err="1">
                <a:latin typeface="Arial" panose="020B0604020202020204" pitchFamily="34" charset="0"/>
                <a:cs typeface="Arial" panose="020B0604020202020204" pitchFamily="34" charset="0"/>
              </a:rPr>
              <a:t>online</a:t>
            </a:r>
            <a:r>
              <a:rPr lang="eu-ES" sz="2400" dirty="0">
                <a:latin typeface="Arial" panose="020B0604020202020204" pitchFamily="34" charset="0"/>
                <a:cs typeface="Arial" panose="020B0604020202020204" pitchFamily="34" charset="0"/>
              </a:rPr>
              <a:t> eskabidean ez gordetzea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u-ES" sz="2400" dirty="0">
                <a:latin typeface="Arial" panose="020B0604020202020204" pitchFamily="34" charset="0"/>
                <a:cs typeface="Arial" panose="020B0604020202020204" pitchFamily="34" charset="0"/>
              </a:rPr>
              <a:t>Inprimakiak (</a:t>
            </a:r>
            <a:r>
              <a:rPr lang="eu-ES" sz="2400" dirty="0" err="1"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u-ES" sz="2400" dirty="0">
                <a:latin typeface="Arial" panose="020B0604020202020204" pitchFamily="34" charset="0"/>
                <a:cs typeface="Arial" panose="020B0604020202020204" pitchFamily="34" charset="0"/>
              </a:rPr>
              <a:t> eta </a:t>
            </a:r>
            <a:r>
              <a:rPr lang="eu-ES" sz="2400" dirty="0" err="1">
                <a:latin typeface="Arial" panose="020B0604020202020204" pitchFamily="34" charset="0"/>
                <a:cs typeface="Arial" panose="020B0604020202020204" pitchFamily="34" charset="0"/>
              </a:rPr>
              <a:t>excel</a:t>
            </a:r>
            <a:r>
              <a:rPr lang="eu-ES" sz="2400" dirty="0">
                <a:latin typeface="Arial" panose="020B0604020202020204" pitchFamily="34" charset="0"/>
                <a:cs typeface="Arial" panose="020B0604020202020204" pitchFamily="34" charset="0"/>
              </a:rPr>
              <a:t>) PDF bihurtzea</a:t>
            </a:r>
          </a:p>
          <a:p>
            <a:pPr lvl="1" algn="just">
              <a:buFont typeface="Wingdings" panose="05000000000000000000" pitchFamily="2" charset="2"/>
              <a:buChar char="ü"/>
            </a:pPr>
            <a:r>
              <a:rPr lang="eu-E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Ezarritako </a:t>
            </a:r>
            <a:r>
              <a:rPr lang="eu-ES" sz="2400" dirty="0">
                <a:latin typeface="Arial" panose="020B0604020202020204" pitchFamily="34" charset="0"/>
                <a:cs typeface="Arial" panose="020B0604020202020204" pitchFamily="34" charset="0"/>
              </a:rPr>
              <a:t>aurrekontu-eredua ez erabiltzea</a:t>
            </a:r>
          </a:p>
          <a:p>
            <a:pPr lvl="1"/>
            <a:endParaRPr lang="es-ES" dirty="0"/>
          </a:p>
          <a:p>
            <a:pPr lvl="1"/>
            <a:endParaRPr lang="es-ES" dirty="0" smtClean="0"/>
          </a:p>
        </p:txBody>
      </p:sp>
      <p:pic>
        <p:nvPicPr>
          <p:cNvPr id="4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 Gobierno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51" y="17194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075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1556793"/>
            <a:ext cx="8424936" cy="4392488"/>
          </a:xfrm>
        </p:spPr>
        <p:txBody>
          <a:bodyPr>
            <a:normAutofit fontScale="92500"/>
          </a:bodyPr>
          <a:lstStyle/>
          <a:p>
            <a:pPr algn="l"/>
            <a:endPara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4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GORABEHERA INFORMATIKOAK </a:t>
            </a:r>
            <a:endParaRPr lang="es-ES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E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012</a:t>
            </a:r>
          </a:p>
          <a:p>
            <a:endParaRPr lang="es-E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u-ES" sz="4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DEIALDIARI BURUZKO ZALANTZAK</a:t>
            </a:r>
          </a:p>
          <a:p>
            <a:r>
              <a:rPr lang="es-E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945 </a:t>
            </a:r>
            <a:r>
              <a:rPr lang="es-ES" sz="4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01 80 87</a:t>
            </a:r>
          </a:p>
          <a:p>
            <a:pPr algn="l"/>
            <a:endPara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 smtClean="0">
              <a:solidFill>
                <a:schemeClr val="tx1"/>
              </a:solidFill>
            </a:endParaRPr>
          </a:p>
          <a:p>
            <a:pPr algn="l"/>
            <a:endParaRPr lang="es-ES" b="1" dirty="0">
              <a:solidFill>
                <a:schemeClr val="tx1"/>
              </a:solidFill>
            </a:endParaRPr>
          </a:p>
          <a:p>
            <a:pPr algn="l"/>
            <a:endParaRPr lang="es-ES" dirty="0" smtClean="0">
              <a:solidFill>
                <a:schemeClr val="tx1"/>
              </a:solidFill>
            </a:endParaRPr>
          </a:p>
          <a:p>
            <a:pPr algn="l"/>
            <a:endParaRPr lang="es-ES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8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 Gobierno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618" y="-4077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538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75252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s-ES" b="1" dirty="0" smtClean="0"/>
              <a:t>9:30-11:30:</a:t>
            </a:r>
          </a:p>
          <a:p>
            <a:pPr marL="0" indent="0">
              <a:buNone/>
            </a:pPr>
            <a:endParaRPr lang="es-E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 err="1" smtClean="0"/>
              <a:t>Ongietorri</a:t>
            </a:r>
            <a:r>
              <a:rPr lang="es-ES" dirty="0" smtClean="0"/>
              <a:t> // Ronda presentaciones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Tresnaren </a:t>
            </a:r>
            <a:r>
              <a:rPr lang="es-ES" dirty="0" err="1" smtClean="0"/>
              <a:t>inguruko</a:t>
            </a:r>
            <a:r>
              <a:rPr lang="es-ES" dirty="0" smtClean="0"/>
              <a:t> </a:t>
            </a:r>
            <a:r>
              <a:rPr lang="es-ES" dirty="0" err="1" smtClean="0"/>
              <a:t>ideiak</a:t>
            </a:r>
            <a:r>
              <a:rPr lang="es-ES" dirty="0"/>
              <a:t> // Ideas sobre el instrumento </a:t>
            </a:r>
            <a:endParaRPr lang="es-E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 err="1" smtClean="0"/>
              <a:t>Ebaluaketaren</a:t>
            </a:r>
            <a:r>
              <a:rPr lang="es-ES" dirty="0" smtClean="0"/>
              <a:t> </a:t>
            </a:r>
            <a:r>
              <a:rPr lang="es-ES" dirty="0" err="1" smtClean="0"/>
              <a:t>ondorioak</a:t>
            </a:r>
            <a:r>
              <a:rPr lang="es-ES" dirty="0"/>
              <a:t> // Conclusiones principales de la Evaluación </a:t>
            </a:r>
            <a:endParaRPr lang="es-E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 err="1" smtClean="0"/>
              <a:t>Dekretu</a:t>
            </a:r>
            <a:r>
              <a:rPr lang="es-ES" dirty="0" smtClean="0"/>
              <a:t> </a:t>
            </a:r>
            <a:r>
              <a:rPr lang="es-ES" dirty="0" err="1" smtClean="0"/>
              <a:t>berriaren</a:t>
            </a:r>
            <a:r>
              <a:rPr lang="es-ES" dirty="0" smtClean="0"/>
              <a:t> </a:t>
            </a:r>
            <a:r>
              <a:rPr lang="es-ES" dirty="0" err="1" smtClean="0"/>
              <a:t>ezaugarriak</a:t>
            </a:r>
            <a:r>
              <a:rPr lang="es-ES" dirty="0" smtClean="0"/>
              <a:t>, </a:t>
            </a:r>
            <a:r>
              <a:rPr lang="es-ES" dirty="0" err="1" smtClean="0"/>
              <a:t>berrikuntzak</a:t>
            </a:r>
            <a:r>
              <a:rPr lang="es-ES" dirty="0"/>
              <a:t> // Características, novedades nuevo Decreto </a:t>
            </a:r>
            <a:endParaRPr lang="es-E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Convocatoria 2018 </a:t>
            </a:r>
            <a:r>
              <a:rPr lang="es-ES" dirty="0" err="1"/>
              <a:t>D</a:t>
            </a:r>
            <a:r>
              <a:rPr lang="es-ES" dirty="0" err="1" smtClean="0"/>
              <a:t>eialdia</a:t>
            </a:r>
            <a:endParaRPr lang="es-ES" dirty="0" smtClean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 err="1" smtClean="0"/>
              <a:t>Zalantzak</a:t>
            </a:r>
            <a:r>
              <a:rPr lang="es-ES" dirty="0" smtClean="0"/>
              <a:t>, </a:t>
            </a:r>
            <a:r>
              <a:rPr lang="es-ES" dirty="0" err="1" smtClean="0"/>
              <a:t>galderak</a:t>
            </a:r>
            <a:r>
              <a:rPr lang="es-ES" dirty="0"/>
              <a:t>… Dudas, preguntas… </a:t>
            </a:r>
            <a:endParaRPr lang="es-ES" dirty="0" smtClean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r>
              <a:rPr lang="es-ES" b="1" dirty="0" smtClean="0"/>
              <a:t>11:30-12:00</a:t>
            </a:r>
            <a:r>
              <a:rPr lang="es-ES" dirty="0" smtClean="0"/>
              <a:t>: </a:t>
            </a:r>
            <a:r>
              <a:rPr lang="es-ES" dirty="0" err="1" smtClean="0"/>
              <a:t>Atsedenaldia</a:t>
            </a:r>
            <a:r>
              <a:rPr lang="es-ES" dirty="0" smtClean="0"/>
              <a:t> // Descanso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r>
              <a:rPr lang="es-ES" b="1" dirty="0" smtClean="0"/>
              <a:t>12:00-14:30:</a:t>
            </a:r>
          </a:p>
          <a:p>
            <a:pPr marL="0" indent="0">
              <a:buNone/>
            </a:pPr>
            <a:endParaRPr lang="es-ES" dirty="0"/>
          </a:p>
          <a:p>
            <a:pPr>
              <a:buFont typeface="Wingdings" panose="05000000000000000000" pitchFamily="2" charset="2"/>
              <a:buChar char="ü"/>
            </a:pPr>
            <a:r>
              <a:rPr lang="es-ES" dirty="0" smtClean="0"/>
              <a:t>Taller participativo con la dinamización de Lorena Pajares Sánchez-en </a:t>
            </a:r>
            <a:r>
              <a:rPr lang="es-ES" dirty="0" err="1" smtClean="0"/>
              <a:t>eskutik</a:t>
            </a:r>
            <a:r>
              <a:rPr lang="es-ES" dirty="0" smtClean="0"/>
              <a:t> </a:t>
            </a:r>
            <a:r>
              <a:rPr lang="es-ES" dirty="0" err="1" smtClean="0"/>
              <a:t>Tailer</a:t>
            </a:r>
            <a:r>
              <a:rPr lang="es-ES" dirty="0" smtClean="0"/>
              <a:t> parte-</a:t>
            </a:r>
            <a:r>
              <a:rPr lang="es-ES" dirty="0" err="1" smtClean="0"/>
              <a:t>hartzailea</a:t>
            </a:r>
            <a:endParaRPr lang="es-ES" dirty="0"/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4" name="Picture 2" descr="Logo AGENCIA Colo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 Gobierno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378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29600" cy="1143000"/>
          </a:xfrm>
        </p:spPr>
        <p:txBody>
          <a:bodyPr>
            <a:normAutofit/>
          </a:bodyPr>
          <a:lstStyle/>
          <a:p>
            <a:r>
              <a:rPr lang="es-E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Gai</a:t>
            </a: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ordena // </a:t>
            </a: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Orden </a:t>
            </a:r>
            <a:r>
              <a:rPr lang="es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del día</a:t>
            </a:r>
          </a:p>
        </p:txBody>
      </p:sp>
    </p:spTree>
    <p:extLst>
      <p:ext uri="{BB962C8B-B14F-4D97-AF65-F5344CB8AC3E}">
        <p14:creationId xmlns:p14="http://schemas.microsoft.com/office/powerpoint/2010/main" val="24731596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620688"/>
            <a:ext cx="6921549" cy="792089"/>
          </a:xfrm>
        </p:spPr>
        <p:txBody>
          <a:bodyPr>
            <a:noAutofit/>
          </a:bodyPr>
          <a:lstStyle/>
          <a:p>
            <a:r>
              <a:rPr lang="eu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GBA 2018ko </a:t>
            </a:r>
            <a:r>
              <a:rPr lang="eu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deialdiaren elementu nagusiak 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23528" y="1484784"/>
            <a:ext cx="8424936" cy="4896544"/>
          </a:xfrm>
        </p:spPr>
        <p:txBody>
          <a:bodyPr>
            <a:noAutofit/>
          </a:bodyPr>
          <a:lstStyle/>
          <a:p>
            <a:pPr algn="l"/>
            <a:endParaRPr lang="es-ES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u-E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 </a:t>
            </a:r>
            <a:r>
              <a:rPr lang="eu-E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daitekeen </a:t>
            </a:r>
            <a:r>
              <a:rPr lang="eu-E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araudia: </a:t>
            </a:r>
          </a:p>
          <a:p>
            <a:pPr marL="342900" indent="-342900" algn="l">
              <a:buFontTx/>
              <a:buChar char="-"/>
            </a:pPr>
            <a:r>
              <a:rPr lang="eu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Deialdiaren </a:t>
            </a:r>
            <a:r>
              <a:rPr lang="eu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ebazpena.</a:t>
            </a:r>
            <a:endParaRPr lang="eu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40/2018 </a:t>
            </a:r>
            <a:r>
              <a:rPr lang="es-E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Dekretua</a:t>
            </a: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martxoaren</a:t>
            </a: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27koa.  </a:t>
            </a:r>
            <a:endParaRPr lang="es-ES" sz="16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 algn="l">
              <a:buFontTx/>
              <a:buChar char="-"/>
            </a:pPr>
            <a:r>
              <a:rPr lang="eu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39/2015 Legea, administrazio-prozedurari buruzkoa (epeak</a:t>
            </a:r>
            <a:r>
              <a:rPr lang="eu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u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s-ES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Aurrekontua</a:t>
            </a:r>
            <a:r>
              <a:rPr lang="es-E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290.000 </a:t>
            </a:r>
            <a:r>
              <a:rPr lang="es-E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  <a:p>
            <a:pPr marL="342900" indent="-342900" algn="l">
              <a:buFontTx/>
              <a:buChar char="-"/>
            </a:pPr>
            <a:r>
              <a:rPr lang="es-E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Diagnostiko</a:t>
            </a: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eta </a:t>
            </a:r>
            <a:r>
              <a:rPr lang="es-E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Planentzat</a:t>
            </a: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84.000 €</a:t>
            </a:r>
            <a:endParaRPr lang="es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l">
              <a:buFontTx/>
              <a:buChar char="-"/>
            </a:pPr>
            <a:r>
              <a:rPr lang="es-E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Planentzat</a:t>
            </a: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bakarrik</a:t>
            </a: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16.000 </a:t>
            </a:r>
            <a:r>
              <a:rPr lang="es-ES" sz="1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€</a:t>
            </a:r>
          </a:p>
          <a:p>
            <a:pPr marL="342900" indent="-342900" algn="l">
              <a:buFontTx/>
              <a:buChar char="-"/>
            </a:pPr>
            <a:r>
              <a:rPr lang="es-E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Implementatzeko</a:t>
            </a: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eta </a:t>
            </a:r>
            <a:r>
              <a:rPr lang="es-E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Ebaluatzeko</a:t>
            </a: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176.000 €</a:t>
            </a:r>
          </a:p>
          <a:p>
            <a:pPr marL="342900" indent="-342900" algn="l">
              <a:buFontTx/>
              <a:buChar char="-"/>
            </a:pPr>
            <a:r>
              <a:rPr lang="es-E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Ebaluatzeko</a:t>
            </a: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6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bakarrik</a:t>
            </a: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16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14.000 €</a:t>
            </a:r>
          </a:p>
          <a:p>
            <a:pPr algn="l"/>
            <a:endParaRPr lang="es-ES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 Gobierno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961109" y="352074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5759450" algn="r"/>
                <a:tab pos="6300788" algn="r"/>
              </a:tabLst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52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" y="-7793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 Gobierno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38452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198358" y="285293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5759450" algn="r"/>
                <a:tab pos="6300788" algn="r"/>
              </a:tabLst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136700" y="440667"/>
            <a:ext cx="6921549" cy="79208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u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GBA 2018ko deialdiaren elementu nagusiak </a:t>
            </a: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800" b="1" dirty="0">
              <a:solidFill>
                <a:srgbClr val="0099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2 Subtítulo"/>
          <p:cNvSpPr>
            <a:spLocks noGrp="1"/>
          </p:cNvSpPr>
          <p:nvPr>
            <p:ph type="subTitle" idx="1"/>
          </p:nvPr>
        </p:nvSpPr>
        <p:spPr>
          <a:xfrm>
            <a:off x="312998" y="1412776"/>
            <a:ext cx="8568952" cy="5076565"/>
          </a:xfrm>
        </p:spPr>
        <p:txBody>
          <a:bodyPr>
            <a:noAutofit/>
          </a:bodyPr>
          <a:lstStyle/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u-E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Gehieneko diru-laguntza </a:t>
            </a:r>
            <a:r>
              <a:rPr lang="eu-E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aukera bakoitzeko </a:t>
            </a:r>
            <a:r>
              <a:rPr lang="es-E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Dekretua</a:t>
            </a:r>
            <a:r>
              <a:rPr lang="es-E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</a:t>
            </a:r>
            <a:endParaRPr lang="es-E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es-E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Diagnostikoa</a:t>
            </a:r>
            <a:r>
              <a:rPr lang="es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eta </a:t>
            </a:r>
            <a:r>
              <a:rPr lang="es-E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Planarentzat</a:t>
            </a:r>
            <a:r>
              <a:rPr lang="es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42.000 €</a:t>
            </a:r>
          </a:p>
          <a:p>
            <a:pPr marL="342900" indent="-342900" algn="just">
              <a:buFontTx/>
              <a:buChar char="-"/>
            </a:pPr>
            <a:r>
              <a:rPr lang="es-E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Planarentzat</a:t>
            </a:r>
            <a:r>
              <a:rPr lang="es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E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bakarrik</a:t>
            </a:r>
            <a:r>
              <a:rPr lang="es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16.000 €</a:t>
            </a:r>
          </a:p>
          <a:p>
            <a:pPr marL="342900" indent="-342900" algn="just">
              <a:buFontTx/>
              <a:buChar char="-"/>
            </a:pPr>
            <a:r>
              <a:rPr lang="es-E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Inplementatzeko</a:t>
            </a:r>
            <a:r>
              <a:rPr lang="es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eta </a:t>
            </a:r>
            <a:r>
              <a:rPr lang="es-E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Ebaluatzeko</a:t>
            </a:r>
            <a:r>
              <a:rPr lang="es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40.000 €</a:t>
            </a:r>
          </a:p>
          <a:p>
            <a:pPr marL="342900" indent="-342900" algn="just">
              <a:buFontTx/>
              <a:buChar char="-"/>
            </a:pPr>
            <a:r>
              <a:rPr lang="es-E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Ebaluatzeko</a:t>
            </a:r>
            <a:r>
              <a:rPr lang="es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bakarrik</a:t>
            </a:r>
            <a:r>
              <a:rPr lang="es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7.000 €</a:t>
            </a:r>
          </a:p>
          <a:p>
            <a:pPr algn="just"/>
            <a:endParaRPr lang="es-E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s-ES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Kofinantzaketa</a:t>
            </a:r>
            <a:r>
              <a:rPr lang="es-E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EZ da </a:t>
            </a:r>
            <a:r>
              <a:rPr lang="es-ES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beharrezkoa</a:t>
            </a:r>
            <a:r>
              <a:rPr lang="es-E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200" b="1" u="sng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ES" sz="2200" b="1" u="sng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u-E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Gehieneko </a:t>
            </a:r>
            <a:r>
              <a:rPr lang="eu-E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funtsak erakunde bakoitzeko (2018ko deialdi guztiak): </a:t>
            </a:r>
            <a:r>
              <a:rPr lang="eu-ES" sz="2200" b="1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3.227.616,60</a:t>
            </a:r>
            <a:r>
              <a:rPr lang="eu-E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€</a:t>
            </a:r>
          </a:p>
          <a:p>
            <a:pPr algn="just"/>
            <a:endParaRPr lang="es-E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u-ES" sz="2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Eskabideak aurkezteko modalitatea: Izapidetze </a:t>
            </a:r>
            <a:r>
              <a:rPr lang="eu-E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elektronikoa</a:t>
            </a:r>
            <a:endParaRPr lang="es-ES" sz="2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61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043608" y="554712"/>
            <a:ext cx="7569621" cy="387372"/>
          </a:xfrm>
        </p:spPr>
        <p:txBody>
          <a:bodyPr>
            <a:noAutofit/>
          </a:bodyPr>
          <a:lstStyle/>
          <a:p>
            <a:pPr lvl="0"/>
            <a:r>
              <a:rPr lang="eu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Aurreikusitako egutegia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95536" y="1124744"/>
            <a:ext cx="8568952" cy="5733256"/>
          </a:xfrm>
        </p:spPr>
        <p:txBody>
          <a:bodyPr>
            <a:noAutofit/>
          </a:bodyPr>
          <a:lstStyle/>
          <a:p>
            <a:pPr marL="342900" indent="-342900" algn="l">
              <a:buFont typeface="Wingdings" panose="05000000000000000000" pitchFamily="2" charset="2"/>
              <a:buChar char="v"/>
            </a:pPr>
            <a:r>
              <a:rPr lang="eu-E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EHAAn</a:t>
            </a:r>
            <a:r>
              <a:rPr lang="eu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argitaratzea: </a:t>
            </a:r>
            <a:r>
              <a:rPr lang="eu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irailaren 12a</a:t>
            </a:r>
            <a:endParaRPr lang="eu-E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u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Eskabideak aurkezteko epea: hilabete 1</a:t>
            </a:r>
          </a:p>
          <a:p>
            <a:pPr algn="l"/>
            <a:r>
              <a:rPr lang="eu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u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Irailaren 13tik urriaren 13ra </a:t>
            </a:r>
            <a:r>
              <a:rPr lang="eu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(biak barne)</a:t>
            </a:r>
          </a:p>
          <a:p>
            <a:pPr lvl="0" algn="just"/>
            <a:endParaRPr lang="es-ES_tradnl" sz="2400" b="1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u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Zuzentzeko gutunak bidaltzea: </a:t>
            </a:r>
            <a:r>
              <a:rPr lang="eu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azaroa*</a:t>
            </a:r>
            <a:endParaRPr lang="eu-E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endParaRPr lang="es-ES_tradnl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0" indent="-457200" algn="l">
              <a:buFont typeface="Wingdings" panose="05000000000000000000" pitchFamily="2" charset="2"/>
              <a:buChar char="v"/>
            </a:pPr>
            <a:r>
              <a:rPr lang="eu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Emate-erabakia </a:t>
            </a:r>
            <a:r>
              <a:rPr lang="eu-E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EHAAn</a:t>
            </a:r>
            <a:r>
              <a:rPr lang="eu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u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abendua</a:t>
            </a:r>
            <a:endParaRPr lang="eu-ES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s-ES_tradnl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r>
              <a:rPr lang="eu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Esleipendunentzako oroigarria: Laguntza onartzea ordaindu baino </a:t>
            </a:r>
            <a:r>
              <a:rPr lang="eu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lehen</a:t>
            </a:r>
            <a:r>
              <a:rPr lang="eu-E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es-ES_tradnl" sz="18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s-ES_tradnl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u-ES" sz="1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39/2015 Legeak araututako </a:t>
            </a:r>
            <a:r>
              <a:rPr lang="eu-E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epeak</a:t>
            </a:r>
            <a:endParaRPr lang="es-ES_tradnl" sz="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 algn="l"/>
            <a:endParaRPr lang="es-ES_tradnl" sz="2800" dirty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s-ES_tradnl" sz="2800" dirty="0" smtClean="0">
              <a:solidFill>
                <a:schemeClr val="tx1"/>
              </a:solidFill>
            </a:endParaRPr>
          </a:p>
          <a:p>
            <a:pPr marL="457200" lvl="0" indent="-457200" algn="l">
              <a:buFont typeface="Arial" panose="020B0604020202020204" pitchFamily="34" charset="0"/>
              <a:buChar char="•"/>
            </a:pPr>
            <a:endParaRPr lang="es-ES_tradnl" sz="2800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 Gobierno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0" y="3497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5759450" algn="r"/>
                <a:tab pos="6300788" algn="r"/>
              </a:tabLst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5809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1115616" y="376237"/>
            <a:ext cx="6921549" cy="792089"/>
          </a:xfrm>
        </p:spPr>
        <p:txBody>
          <a:bodyPr>
            <a:noAutofit/>
          </a:bodyPr>
          <a:lstStyle/>
          <a:p>
            <a:r>
              <a:rPr lang="eu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Instantzia normalizatua (</a:t>
            </a:r>
            <a:r>
              <a:rPr lang="eu-ES" sz="28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2018ko formatuak</a:t>
            </a:r>
            <a:r>
              <a:rPr lang="eu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784976" cy="5472608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eu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1.- Eskabidea:</a:t>
            </a:r>
            <a:r>
              <a:rPr lang="eu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Plataforma elektronikoaren bitartez. </a:t>
            </a:r>
          </a:p>
          <a:p>
            <a:pPr algn="l"/>
            <a:r>
              <a:rPr lang="eu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urrats ditu:</a:t>
            </a:r>
          </a:p>
          <a:p>
            <a:pPr algn="l"/>
            <a:r>
              <a:rPr lang="eu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Identifikatu </a:t>
            </a:r>
          </a:p>
          <a:p>
            <a:pPr algn="l"/>
            <a:r>
              <a:rPr lang="eu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Datuak bete*</a:t>
            </a:r>
          </a:p>
          <a:p>
            <a:pPr algn="l"/>
            <a:r>
              <a:rPr lang="eu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Dokumentuak erantsi**</a:t>
            </a:r>
          </a:p>
          <a:p>
            <a:pPr algn="l"/>
            <a:r>
              <a:rPr lang="eu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- Sinatu eta bidali</a:t>
            </a:r>
          </a:p>
          <a:p>
            <a:pPr algn="l"/>
            <a:endPara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u-ES" sz="28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u-E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Emandako </a:t>
            </a:r>
            <a:r>
              <a:rPr lang="eu-E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eranskinen zerrendaren arabera. </a:t>
            </a:r>
            <a:r>
              <a:rPr lang="eu-E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Fitxategi bakoitza: </a:t>
            </a:r>
            <a:r>
              <a:rPr lang="eu-ES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Gehienez ere 25 MG</a:t>
            </a:r>
            <a:r>
              <a:rPr lang="eu-E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/ZIP formatuan</a:t>
            </a:r>
            <a:endParaRPr lang="eu-E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23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2.- </a:t>
            </a:r>
            <a:r>
              <a:rPr lang="eu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Proposamen </a:t>
            </a:r>
            <a:r>
              <a:rPr lang="eu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teknikoa(k): </a:t>
            </a:r>
            <a:r>
              <a:rPr lang="eu-E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word</a:t>
            </a:r>
            <a:r>
              <a:rPr lang="eu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u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inprimakia. KONTUZ! Eredu desberdina </a:t>
            </a:r>
            <a:r>
              <a:rPr lang="eu-E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dirulaguntza</a:t>
            </a:r>
            <a:r>
              <a:rPr lang="eu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eskatzen den fase bakoitzeko (4 eredu).</a:t>
            </a:r>
            <a:endParaRPr lang="eu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s-ES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.- </a:t>
            </a:r>
            <a:r>
              <a:rPr lang="eu-E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Aurrekontua: </a:t>
            </a:r>
            <a:r>
              <a:rPr lang="eu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Excel </a:t>
            </a:r>
            <a:r>
              <a:rPr lang="eu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inprimakia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KONTUZ! </a:t>
            </a:r>
            <a:r>
              <a:rPr lang="es-E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Eredu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bakarra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pPr algn="just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ase </a:t>
            </a:r>
            <a:r>
              <a:rPr lang="es-E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finantzagarri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bakoitzeko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dagozkion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diruz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lagungarriak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diren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lerroak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bete</a:t>
            </a:r>
            <a:r>
              <a:rPr lang="es-E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 smtClean="0">
              <a:solidFill>
                <a:schemeClr val="tx1"/>
              </a:solidFill>
            </a:endParaRPr>
          </a:p>
          <a:p>
            <a:pPr algn="l"/>
            <a:endParaRPr lang="es-ES" dirty="0" smtClean="0">
              <a:solidFill>
                <a:schemeClr val="tx1"/>
              </a:solidFill>
            </a:endParaRPr>
          </a:p>
          <a:p>
            <a:pPr algn="l"/>
            <a:endParaRPr lang="es-ES" b="1" dirty="0">
              <a:solidFill>
                <a:schemeClr val="tx1"/>
              </a:solidFill>
            </a:endParaRPr>
          </a:p>
          <a:p>
            <a:pPr algn="l"/>
            <a:endParaRPr lang="es-ES" dirty="0" smtClean="0">
              <a:solidFill>
                <a:schemeClr val="tx1"/>
              </a:solidFill>
            </a:endParaRPr>
          </a:p>
          <a:p>
            <a:pPr algn="l"/>
            <a:endParaRPr lang="es-ES" dirty="0" smtClean="0">
              <a:solidFill>
                <a:schemeClr val="tx1"/>
              </a:solidFill>
            </a:endParaRPr>
          </a:p>
        </p:txBody>
      </p:sp>
      <p:pic>
        <p:nvPicPr>
          <p:cNvPr id="1026" name="Picture 2" descr="Logo AGENCIA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1" y="0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 Gobierno Col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200400" y="3497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5759450" algn="r"/>
                <a:tab pos="6300788" algn="r"/>
              </a:tabLst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6 Imagen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47" y="1628800"/>
            <a:ext cx="3703513" cy="2016224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4" name="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98001"/>
              </p:ext>
            </p:extLst>
          </p:nvPr>
        </p:nvGraphicFramePr>
        <p:xfrm>
          <a:off x="639543" y="623731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name="Document" showAsIcon="1" r:id="rId7" imgW="914400" imgH="771480" progId="Word.Document.8">
                  <p:embed/>
                </p:oleObj>
              </mc:Choice>
              <mc:Fallback>
                <p:oleObj name="Document" showAsIcon="1" r:id="rId7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9543" y="623731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1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8085333"/>
              </p:ext>
            </p:extLst>
          </p:nvPr>
        </p:nvGraphicFramePr>
        <p:xfrm>
          <a:off x="1907704" y="616530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Document" showAsIcon="1" r:id="rId9" imgW="914400" imgH="771480" progId="Word.Document.8">
                  <p:embed/>
                </p:oleObj>
              </mc:Choice>
              <mc:Fallback>
                <p:oleObj name="Document" showAsIcon="1" r:id="rId9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907704" y="616530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12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5175552"/>
              </p:ext>
            </p:extLst>
          </p:nvPr>
        </p:nvGraphicFramePr>
        <p:xfrm>
          <a:off x="3131840" y="6165304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name="Document" showAsIcon="1" r:id="rId11" imgW="914400" imgH="771480" progId="Word.Document.8">
                  <p:embed/>
                </p:oleObj>
              </mc:Choice>
              <mc:Fallback>
                <p:oleObj name="Document" showAsIcon="1" r:id="rId11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131840" y="6165304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13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726446"/>
              </p:ext>
            </p:extLst>
          </p:nvPr>
        </p:nvGraphicFramePr>
        <p:xfrm>
          <a:off x="4403547" y="60864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9" name="Document" showAsIcon="1" r:id="rId13" imgW="914400" imgH="771480" progId="Word.Document.8">
                  <p:embed/>
                </p:oleObj>
              </mc:Choice>
              <mc:Fallback>
                <p:oleObj name="Document" showAsIcon="1" r:id="rId13" imgW="914400" imgH="771480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4403547" y="60864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14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833528"/>
              </p:ext>
            </p:extLst>
          </p:nvPr>
        </p:nvGraphicFramePr>
        <p:xfrm>
          <a:off x="5940152" y="6086475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0" name="Hoja de cálculo" showAsIcon="1" r:id="rId15" imgW="914400" imgH="771480" progId="Excel.Sheet.8">
                  <p:embed/>
                </p:oleObj>
              </mc:Choice>
              <mc:Fallback>
                <p:oleObj name="Hoja de cálculo" showAsIcon="1" r:id="rId15" imgW="914400" imgH="771480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5940152" y="6086475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4987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899592" y="532261"/>
            <a:ext cx="7569621" cy="792089"/>
          </a:xfrm>
        </p:spPr>
        <p:txBody>
          <a:bodyPr>
            <a:normAutofit/>
          </a:bodyPr>
          <a:lstStyle/>
          <a:p>
            <a:r>
              <a:rPr lang="es-E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Berrikuntzak</a:t>
            </a: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Proposamen</a:t>
            </a: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 err="1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teknikoa</a:t>
            </a:r>
            <a:r>
              <a:rPr lang="es-ES" sz="2800" b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(k)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3901" y="1340768"/>
            <a:ext cx="8789368" cy="5040560"/>
          </a:xfrm>
        </p:spPr>
        <p:txBody>
          <a:bodyPr>
            <a:normAutofit fontScale="92500" lnSpcReduction="10000"/>
          </a:bodyPr>
          <a:lstStyle/>
          <a:p>
            <a:pPr marL="457200" indent="-457200" algn="just">
              <a:buFontTx/>
              <a:buChar char="-"/>
            </a:pPr>
            <a:r>
              <a:rPr lang="eu-ES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Gehieneko hitz </a:t>
            </a:r>
            <a:r>
              <a:rPr lang="eu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kopurua</a:t>
            </a:r>
            <a:r>
              <a:rPr lang="es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E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EZ</a:t>
            </a:r>
            <a:r>
              <a:rPr lang="es-ES" sz="22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dago</a:t>
            </a:r>
            <a:endParaRPr lang="es-E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1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r>
              <a:rPr lang="es-ES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Aldaketak</a:t>
            </a:r>
            <a:r>
              <a:rPr lang="es-E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200" b="1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formatuan</a:t>
            </a:r>
            <a:r>
              <a:rPr lang="es-ES" sz="2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s-E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endParaRPr lang="es-ES" sz="22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es-E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Imprimaki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E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berrituak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(D+P; 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 </a:t>
            </a:r>
            <a:r>
              <a:rPr lang="es-E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s-E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akarrik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 </a:t>
            </a:r>
            <a:r>
              <a:rPr lang="es-E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atal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berriak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eta </a:t>
            </a:r>
            <a:r>
              <a:rPr lang="es-E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aurrekontu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taularen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eliminazioa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FontTx/>
              <a:buChar char="-"/>
            </a:pPr>
            <a:endPara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Tx/>
              <a:buChar char="-"/>
            </a:pP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Prozesua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gizarteratzeko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komunikazio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estrategiaren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deskribapena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Tx/>
              <a:buChar char="-"/>
            </a:pP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Genero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egiturak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erakundean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prozesuan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erreferente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izango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pertsonaren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esperientzia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eta/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edo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prestakuntza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erakundearen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barruan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prozesua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bultzatuko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duen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genero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taldearen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eraketa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ES_tradnl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pertsona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erreferentearen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genero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taldearen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eta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prozesuan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parte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hartuko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duten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erakundeko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langileen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liberazio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sistema.</a:t>
            </a:r>
            <a:endParaRPr lang="es-ES_tradnl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Tx/>
              <a:buChar char="-"/>
            </a:pP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Proposatutako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ebaluatzaile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)en </a:t>
            </a:r>
            <a:r>
              <a:rPr lang="es-ES_tradnl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egokitasuna</a:t>
            </a:r>
            <a:r>
              <a:rPr lang="es-ES_tradnl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_tradnl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just">
              <a:buFontTx/>
              <a:buChar char="-"/>
            </a:pPr>
            <a:endParaRPr lang="es-ES_tradnl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buFontTx/>
              <a:buChar char="-"/>
            </a:pPr>
            <a:r>
              <a:rPr lang="es-E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Inprimaki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berriak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diruz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lagungarriak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diren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fase </a:t>
            </a:r>
            <a:r>
              <a:rPr lang="es-E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berrientzat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s-ES" sz="2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I+E; 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es-ES" sz="20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bakarrik</a:t>
            </a:r>
            <a:r>
              <a:rPr lang="es-ES" sz="20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00150" lvl="2" indent="-285750" algn="l">
              <a:buFontTx/>
              <a:buChar char="-"/>
            </a:pPr>
            <a:endParaRPr lang="es-ES" sz="20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l"/>
            <a:endParaRPr lang="es-ES" sz="20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l"/>
            <a:endParaRPr lang="es-ES" sz="1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4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14" y="1659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 Gobierno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3419872" y="3292149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3060700" algn="ctr"/>
                <a:tab pos="5759450" algn="r"/>
                <a:tab pos="6300788" algn="r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60700" algn="ctr"/>
                <a:tab pos="5759450" algn="r"/>
                <a:tab pos="6300788" algn="r"/>
              </a:tabLst>
            </a:pPr>
            <a:endParaRPr kumimoji="0" lang="es-ES" alt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851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1185" y="764704"/>
            <a:ext cx="7569621" cy="792089"/>
          </a:xfrm>
        </p:spPr>
        <p:txBody>
          <a:bodyPr>
            <a:normAutofit/>
          </a:bodyPr>
          <a:lstStyle/>
          <a:p>
            <a:r>
              <a:rPr lang="eu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Derrigorrezko dokumentuak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3902" y="1556792"/>
            <a:ext cx="8960098" cy="5301208"/>
          </a:xfrm>
        </p:spPr>
        <p:txBody>
          <a:bodyPr>
            <a:normAutofit/>
          </a:bodyPr>
          <a:lstStyle/>
          <a:p>
            <a:pPr algn="just"/>
            <a:r>
              <a:rPr lang="eu-ES" sz="24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GLEAn</a:t>
            </a:r>
            <a:r>
              <a:rPr lang="eu-E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lehenago aurkeztu ez bada </a:t>
            </a:r>
            <a:r>
              <a:rPr lang="es-ES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endParaRPr lang="es-E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ES" sz="2400" b="1" i="1" dirty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u-E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Legezko ordezkaritzaren egiaztapena (eskatzailea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endParaRPr lang="es-E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s-E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Estatutuak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edo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erakundeak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onartutako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agiriak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E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garapenerako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lankidetz</a:t>
            </a:r>
            <a:r>
              <a:rPr lang="es-E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erakundearen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helburuetako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dela </a:t>
            </a:r>
            <a:r>
              <a:rPr lang="es-E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egiaztatzen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duena</a:t>
            </a:r>
            <a:r>
              <a:rPr lang="es-E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4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80000"/>
              </a:lnSpc>
            </a:pPr>
            <a:endPara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ES" sz="2400" b="1" dirty="0" smtClean="0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s-E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r>
              <a:rPr lang="eu-ES" sz="1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Garrantzitsua: </a:t>
            </a:r>
            <a:r>
              <a:rPr lang="eu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Dokumentaziorik eskatzen ez bada (estatutuak, izen-ematea), erakundeak jatorrizko dokumentuak edo kopia </a:t>
            </a:r>
            <a:r>
              <a:rPr lang="eu-E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autentifikatuak</a:t>
            </a:r>
            <a:r>
              <a:rPr lang="eu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eduki behar ditu egoitzan, litekeena delako </a:t>
            </a:r>
            <a:r>
              <a:rPr lang="eu-ES" sz="1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GLEAk</a:t>
            </a:r>
            <a:r>
              <a:rPr lang="eu-ES" sz="1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prozeduraren edozein unetan eskatzea.</a:t>
            </a:r>
          </a:p>
          <a:p>
            <a:pPr algn="l"/>
            <a:endParaRPr lang="es-ES" sz="400" b="1" i="1" dirty="0" smtClean="0">
              <a:solidFill>
                <a:schemeClr val="tx1"/>
              </a:solidFill>
              <a:latin typeface="+mj-lt"/>
              <a:cs typeface="Arial" panose="020B0604020202020204" pitchFamily="34" charset="0"/>
            </a:endParaRPr>
          </a:p>
          <a:p>
            <a:pPr algn="l"/>
            <a:endParaRPr lang="es-ES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endParaRPr lang="es-E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l">
              <a:buFontTx/>
              <a:buChar char="-"/>
            </a:pPr>
            <a:endParaRPr lang="es-ES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sz="4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s-E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Logo AGENCIA Colo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5" y="-4077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1" descr="Logo Gobierno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4" y="-4077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62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u-ES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Eskuragarri dauden ereduak</a:t>
            </a:r>
            <a:endParaRPr lang="es-ES" sz="28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ES" sz="2400" dirty="0" smtClean="0">
                <a:solidFill>
                  <a:schemeClr val="accent6"/>
                </a:solidFill>
                <a:hlinkClick r:id="rId3"/>
              </a:rPr>
              <a:t>http</a:t>
            </a:r>
            <a:r>
              <a:rPr lang="es-ES" sz="2400" dirty="0">
                <a:solidFill>
                  <a:schemeClr val="accent6"/>
                </a:solidFill>
                <a:hlinkClick r:id="rId3"/>
              </a:rPr>
              <a:t>://www.elankidetza.euskadi.eus</a:t>
            </a:r>
            <a:endParaRPr lang="es-ES" sz="2400" dirty="0">
              <a:solidFill>
                <a:schemeClr val="accent6"/>
              </a:solidFill>
            </a:endParaRPr>
          </a:p>
          <a:p>
            <a:pPr marL="0" indent="0" algn="just">
              <a:buNone/>
            </a:pPr>
            <a:endParaRPr lang="es-E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r>
              <a:rPr lang="eu-ES" sz="2800" dirty="0">
                <a:latin typeface="Arial" panose="020B0604020202020204" pitchFamily="34" charset="0"/>
                <a:cs typeface="Arial" panose="020B0604020202020204" pitchFamily="34" charset="0"/>
              </a:rPr>
              <a:t>2018ko instantzia normalizatua </a:t>
            </a:r>
          </a:p>
          <a:p>
            <a:pPr marL="457200" indent="-457200" algn="just"/>
            <a:r>
              <a:rPr lang="eu-ES" sz="2800" dirty="0">
                <a:latin typeface="Arial" panose="020B0604020202020204" pitchFamily="34" charset="0"/>
                <a:cs typeface="Arial" panose="020B0604020202020204" pitchFamily="34" charset="0"/>
              </a:rPr>
              <a:t>Legezko ordezkaritza egiaztatzeko dokumentua</a:t>
            </a:r>
          </a:p>
          <a:p>
            <a:pPr marL="0" indent="0" algn="just">
              <a:buNone/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/>
            <a:endParaRPr lang="es-ES" dirty="0" smtClean="0"/>
          </a:p>
          <a:p>
            <a:pPr marL="457200" indent="-457200"/>
            <a:endParaRPr lang="es-ES" dirty="0" smtClean="0"/>
          </a:p>
          <a:p>
            <a:endParaRPr lang="es-ES" dirty="0"/>
          </a:p>
          <a:p>
            <a:endParaRPr lang="es-ES" dirty="0"/>
          </a:p>
        </p:txBody>
      </p:sp>
      <p:pic>
        <p:nvPicPr>
          <p:cNvPr id="4" name="Picture 2" descr="Logo AGENCIA Colo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85875" cy="752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" descr="Logo Gobierno Colo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9075" y="0"/>
            <a:ext cx="1304925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721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4341</TotalTime>
  <Words>438</Words>
  <Application>Microsoft Office PowerPoint</Application>
  <PresentationFormat>Presentación en pantalla (4:3)</PresentationFormat>
  <Paragraphs>163</Paragraphs>
  <Slides>12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5" baseType="lpstr">
      <vt:lpstr>Tema de Office</vt:lpstr>
      <vt:lpstr>Microsoft Word 97 - 2003 Document</vt:lpstr>
      <vt:lpstr>Microsoft Excel 97-2003 Worksheet</vt:lpstr>
      <vt:lpstr>CONVOCATORIA GBA 2018 2018ko GBA DEIALDIA</vt:lpstr>
      <vt:lpstr>Gai ordena // Orden del día</vt:lpstr>
      <vt:lpstr>GBA 2018ko deialdiaren elementu nagusiak </vt:lpstr>
      <vt:lpstr>Presentación de PowerPoint</vt:lpstr>
      <vt:lpstr>Aurreikusitako egutegia</vt:lpstr>
      <vt:lpstr>Instantzia normalizatua (2018ko formatuak)</vt:lpstr>
      <vt:lpstr>Berrikuntzak: Proposamen teknikoa(k)</vt:lpstr>
      <vt:lpstr>Derrigorrezko dokumentuak</vt:lpstr>
      <vt:lpstr>Eskuragarri dauden ereduak</vt:lpstr>
      <vt:lpstr>Laguntzeko dokumentuak</vt:lpstr>
      <vt:lpstr>Ohiko Erroreak</vt:lpstr>
      <vt:lpstr>Presentación de PowerPoint</vt:lpstr>
    </vt:vector>
  </TitlesOfParts>
  <Company>EJIE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CONVOCATORIA PRO 2016 2016ko PRO DEIALDIA</dc:title>
  <dc:creator>Díez Arregui, María Pilar</dc:creator>
  <cp:lastModifiedBy>Bengoechea Sorozábal, Edurne</cp:lastModifiedBy>
  <cp:revision>500</cp:revision>
  <cp:lastPrinted>2018-05-18T06:44:04Z</cp:lastPrinted>
  <dcterms:created xsi:type="dcterms:W3CDTF">2016-05-29T18:01:15Z</dcterms:created>
  <dcterms:modified xsi:type="dcterms:W3CDTF">2018-09-12T08:15:46Z</dcterms:modified>
</cp:coreProperties>
</file>